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77" r:id="rId5"/>
    <p:sldId id="379" r:id="rId6"/>
    <p:sldId id="382" r:id="rId7"/>
    <p:sldId id="400" r:id="rId8"/>
    <p:sldId id="390" r:id="rId9"/>
    <p:sldId id="397" r:id="rId10"/>
    <p:sldId id="398" r:id="rId11"/>
    <p:sldId id="39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le Cup" initials="PC" lastIdx="2" clrIdx="0">
    <p:extLst>
      <p:ext uri="{19B8F6BF-5375-455C-9EA6-DF929625EA0E}">
        <p15:presenceInfo xmlns:p15="http://schemas.microsoft.com/office/powerpoint/2012/main" userId="Pascalle Cu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63D37-5E07-42DB-9396-D9996B736F1F}" v="17" dt="2019-12-02T09:52:41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40" autoAdjust="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29T15:37:17.755" idx="2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6DDF1-3BB1-46B6-8916-365151B7493C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F3AFD-3D7C-40A2-98F8-6AEDDCA2EF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05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   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F3AFD-3D7C-40A2-98F8-6AEDDCA2EF9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72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82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92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8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47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64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62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25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16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5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05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070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09005DAC-FEA5-473D-9DDF-630071BC1C51}"/>
              </a:ext>
            </a:extLst>
          </p:cNvPr>
          <p:cNvSpPr txBox="1"/>
          <p:nvPr/>
        </p:nvSpPr>
        <p:spPr>
          <a:xfrm>
            <a:off x="3841697" y="2097359"/>
            <a:ext cx="62420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b="1" dirty="0">
                <a:solidFill>
                  <a:schemeClr val="accent6"/>
                </a:solidFill>
              </a:rPr>
              <a:t>LJ2 P2: L&amp;O  </a:t>
            </a:r>
          </a:p>
          <a:p>
            <a:pPr algn="r"/>
            <a:r>
              <a:rPr lang="nl-NL" sz="2400" b="1" dirty="0">
                <a:solidFill>
                  <a:schemeClr val="accent6"/>
                </a:solidFill>
              </a:rPr>
              <a:t>Maandag 2 december </a:t>
            </a:r>
          </a:p>
          <a:p>
            <a:pPr algn="r"/>
            <a:r>
              <a:rPr lang="nl-NL" sz="2400" b="1" dirty="0">
                <a:solidFill>
                  <a:schemeClr val="accent6"/>
                </a:solidFill>
              </a:rPr>
              <a:t>Thema van de week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F3D19C5-6E8A-43E8-A3BC-7672C71C56E5}"/>
              </a:ext>
            </a:extLst>
          </p:cNvPr>
          <p:cNvSpPr/>
          <p:nvPr/>
        </p:nvSpPr>
        <p:spPr>
          <a:xfrm>
            <a:off x="3194156" y="3498758"/>
            <a:ext cx="719299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nl-NL" sz="4800" b="1" dirty="0">
                <a:latin typeface="Bradley Hand ITC" panose="03070402050302030203" pitchFamily="66" charset="0"/>
              </a:rPr>
              <a:t>Ondernemen; algemeen </a:t>
            </a:r>
          </a:p>
          <a:p>
            <a:pPr algn="r"/>
            <a:r>
              <a:rPr lang="nl-NL" sz="4800" b="1" dirty="0">
                <a:latin typeface="Bradley Hand ITC" panose="03070402050302030203" pitchFamily="66" charset="0"/>
              </a:rPr>
              <a:t>Onderzoeken en verkennen</a:t>
            </a:r>
          </a:p>
        </p:txBody>
      </p:sp>
    </p:spTree>
    <p:extLst>
      <p:ext uri="{BB962C8B-B14F-4D97-AF65-F5344CB8AC3E}">
        <p14:creationId xmlns:p14="http://schemas.microsoft.com/office/powerpoint/2010/main" val="179306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D7A1E74-2150-45BD-8539-A7703471D527}"/>
              </a:ext>
            </a:extLst>
          </p:cNvPr>
          <p:cNvSpPr txBox="1"/>
          <p:nvPr/>
        </p:nvSpPr>
        <p:spPr>
          <a:xfrm>
            <a:off x="2340124" y="2308224"/>
            <a:ext cx="8859184" cy="48013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2400" b="1" dirty="0">
                <a:solidFill>
                  <a:schemeClr val="accent6"/>
                </a:solidFill>
              </a:rPr>
              <a:t>Programma van vandaag:</a:t>
            </a:r>
          </a:p>
          <a:p>
            <a:endParaRPr lang="nl-NL" sz="2400" b="1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Hoe ziet deze week er voor jullie uit; rooster doorlopen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De excursie van december; groep 1. 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Je persoonlijke planning; waar ga je op focussen deze week?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Je persoonlijke doelen; 21-century skills 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Sint activiteit 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Afronding</a:t>
            </a:r>
          </a:p>
          <a:p>
            <a:pPr marL="342900" indent="-342900">
              <a:buAutoNum type="arabicParenR"/>
            </a:pPr>
            <a:endParaRPr lang="nl-NL" sz="2400" dirty="0">
              <a:cs typeface="Calibri"/>
            </a:endParaRPr>
          </a:p>
          <a:p>
            <a:pPr marL="342900" indent="-342900">
              <a:buAutoNum type="arabicParenR"/>
            </a:pPr>
            <a:endParaRPr lang="nl-NL" dirty="0">
              <a:cs typeface="Calibri"/>
            </a:endParaRPr>
          </a:p>
          <a:p>
            <a:pPr marL="342900" indent="-342900">
              <a:buAutoNum type="arabicParenR"/>
            </a:pPr>
            <a:endParaRPr lang="nl-NL" dirty="0">
              <a:cs typeface="Calibri"/>
            </a:endParaRPr>
          </a:p>
          <a:p>
            <a:pPr marL="342900" indent="-342900">
              <a:buAutoNum type="arabicParenR"/>
            </a:pPr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A66C732-C775-4442-BB24-D62297266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9773" y="383510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4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23154DC-D254-473D-9D73-3F78AB4E6BDF}"/>
              </a:ext>
            </a:extLst>
          </p:cNvPr>
          <p:cNvSpPr txBox="1"/>
          <p:nvPr/>
        </p:nvSpPr>
        <p:spPr>
          <a:xfrm>
            <a:off x="575034" y="1201150"/>
            <a:ext cx="7654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chemeClr val="accent6"/>
                </a:solidFill>
              </a:rPr>
              <a:t>1. Deze week ziet er zo uit: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AD25DE9-8CB9-466E-AA66-CA670250BDD0}"/>
              </a:ext>
            </a:extLst>
          </p:cNvPr>
          <p:cNvSpPr txBox="1"/>
          <p:nvPr/>
        </p:nvSpPr>
        <p:spPr>
          <a:xfrm>
            <a:off x="970963" y="1774141"/>
            <a:ext cx="36953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latin typeface="Lucida Handwriting" panose="03010101010101010101" pitchFamily="66" charset="0"/>
              </a:rPr>
              <a:t>Het rooster hangt op het bord in de gang </a:t>
            </a:r>
            <a:r>
              <a:rPr lang="nl-NL" sz="2800" dirty="0">
                <a:latin typeface="Lucida Handwriting" panose="03010101010101010101" pitchFamily="66" charset="0"/>
                <a:sym typeface="Wingdings" panose="05000000000000000000" pitchFamily="2" charset="2"/>
              </a:rPr>
              <a:t> </a:t>
            </a:r>
            <a:endParaRPr lang="nl-NL" sz="2800" dirty="0">
              <a:latin typeface="Lucida Handwriting" panose="03010101010101010101" pitchFamily="66" charset="0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1AA058D-B91E-4CA8-B880-D6CF4CF8CF1D}"/>
              </a:ext>
            </a:extLst>
          </p:cNvPr>
          <p:cNvSpPr/>
          <p:nvPr/>
        </p:nvSpPr>
        <p:spPr>
          <a:xfrm>
            <a:off x="5457271" y="2228671"/>
            <a:ext cx="67347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b="1" dirty="0">
                <a:solidFill>
                  <a:schemeClr val="accent6"/>
                </a:solidFill>
              </a:rPr>
              <a:t>2. De excursie van december; groep 1.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FF8B490-4389-4F71-9AC0-EC58E900FFD9}"/>
              </a:ext>
            </a:extLst>
          </p:cNvPr>
          <p:cNvSpPr txBox="1"/>
          <p:nvPr/>
        </p:nvSpPr>
        <p:spPr>
          <a:xfrm>
            <a:off x="5640372" y="2813446"/>
            <a:ext cx="6143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latin typeface="Lucida Handwriting" panose="03010101010101010101" pitchFamily="66" charset="0"/>
              </a:rPr>
              <a:t>Waar gaan we naar toe?!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FB435AB-DA6B-4F21-921C-25D6EC59BF3A}"/>
              </a:ext>
            </a:extLst>
          </p:cNvPr>
          <p:cNvSpPr/>
          <p:nvPr/>
        </p:nvSpPr>
        <p:spPr>
          <a:xfrm>
            <a:off x="1294612" y="4032769"/>
            <a:ext cx="10774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chemeClr val="accent6"/>
                </a:solidFill>
                <a:cs typeface="Calibri"/>
              </a:rPr>
              <a:t>3. Je persoonlijke planning; waar ga je op focussen deze week?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73B3C95-3BB7-4E31-BF03-D1286B02E049}"/>
              </a:ext>
            </a:extLst>
          </p:cNvPr>
          <p:cNvSpPr txBox="1"/>
          <p:nvPr/>
        </p:nvSpPr>
        <p:spPr>
          <a:xfrm>
            <a:off x="1880648" y="4653349"/>
            <a:ext cx="761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latin typeface="Lucida Handwriting" panose="03010101010101010101" pitchFamily="66" charset="0"/>
              </a:rPr>
              <a:t>Wat ga je écht doen deze week?! </a:t>
            </a:r>
          </a:p>
        </p:txBody>
      </p:sp>
    </p:spTree>
    <p:extLst>
      <p:ext uri="{BB962C8B-B14F-4D97-AF65-F5344CB8AC3E}">
        <p14:creationId xmlns:p14="http://schemas.microsoft.com/office/powerpoint/2010/main" val="188517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120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5DA2B64-4806-435C-BAAD-C5052C27BF90}"/>
              </a:ext>
            </a:extLst>
          </p:cNvPr>
          <p:cNvSpPr/>
          <p:nvPr/>
        </p:nvSpPr>
        <p:spPr>
          <a:xfrm>
            <a:off x="465056" y="975377"/>
            <a:ext cx="47951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="1" dirty="0">
                <a:solidFill>
                  <a:schemeClr val="accent6"/>
                </a:solidFill>
                <a:cs typeface="Calibri"/>
              </a:rPr>
              <a:t>Eigen ontwikkelingsdoelen </a:t>
            </a:r>
          </a:p>
          <a:p>
            <a:pPr algn="ctr"/>
            <a:r>
              <a:rPr lang="nl-NL" sz="3200" b="1" dirty="0">
                <a:solidFill>
                  <a:schemeClr val="accent6"/>
                </a:solidFill>
                <a:cs typeface="Calibri"/>
              </a:rPr>
              <a:t>stellen voor deze periode: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8E441C4-5007-4836-879C-0DFFB1A713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94" r="15883"/>
          <a:stretch/>
        </p:blipFill>
        <p:spPr>
          <a:xfrm>
            <a:off x="5797487" y="296850"/>
            <a:ext cx="6325384" cy="6015154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DB02195A-0E4C-4170-9703-33B4894AEA35}"/>
              </a:ext>
            </a:extLst>
          </p:cNvPr>
          <p:cNvSpPr txBox="1"/>
          <p:nvPr/>
        </p:nvSpPr>
        <p:spPr>
          <a:xfrm>
            <a:off x="904976" y="2170068"/>
            <a:ext cx="36953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latin typeface="Lucida Handwriting" panose="03010101010101010101" pitchFamily="66" charset="0"/>
              </a:rPr>
              <a:t>Welke had je gekozen, hoe heb je daar aan gewerkt en hoe past dit in je </a:t>
            </a:r>
            <a:r>
              <a:rPr lang="nl-NL" sz="2800" dirty="0" err="1">
                <a:latin typeface="Lucida Handwriting" panose="03010101010101010101" pitchFamily="66" charset="0"/>
              </a:rPr>
              <a:t>WIx</a:t>
            </a:r>
            <a:r>
              <a:rPr lang="nl-NL" sz="2800" dirty="0">
                <a:latin typeface="Lucida Handwriting" panose="03010101010101010101" pitchFamily="66" charset="0"/>
              </a:rPr>
              <a:t>?! </a:t>
            </a:r>
          </a:p>
        </p:txBody>
      </p:sp>
    </p:spTree>
    <p:extLst>
      <p:ext uri="{BB962C8B-B14F-4D97-AF65-F5344CB8AC3E}">
        <p14:creationId xmlns:p14="http://schemas.microsoft.com/office/powerpoint/2010/main" val="157653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AD0ED38-CD52-42AF-818B-C8566B602C84}"/>
              </a:ext>
            </a:extLst>
          </p:cNvPr>
          <p:cNvSpPr/>
          <p:nvPr/>
        </p:nvSpPr>
        <p:spPr>
          <a:xfrm>
            <a:off x="1783237" y="781836"/>
            <a:ext cx="97080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Communiceren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 doelgericht boodschappen kunnen overbrengen en begrijpen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Samenwerken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 het samen realiseren van een doel en anderen daarbij kunnen aanvullen en ondersteunen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Probleemoplossend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 </a:t>
            </a:r>
            <a:r>
              <a:rPr lang="nl-NL" sz="2400" b="1">
                <a:solidFill>
                  <a:srgbClr val="000000"/>
                </a:solidFill>
                <a:latin typeface="Open Sans"/>
              </a:rPr>
              <a:t>vermogen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 het vermogen om een probleem te herkennen en daarna tot een plan te komen om het probleem op te lossen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Creativiteit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 het vermogen om nieuwe en/of ongebruikelijke maar toepasbare ideeën voor bestaande vraagstukken te vinden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Kritisch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 </a:t>
            </a:r>
            <a:r>
              <a:rPr lang="nl-NL" sz="2400" b="1">
                <a:solidFill>
                  <a:srgbClr val="000000"/>
                </a:solidFill>
                <a:latin typeface="Open Sans"/>
              </a:rPr>
              <a:t>denken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 het vermogen om zelfstandig te komen tot weloverwogen en beargumenteerde afwegingen, oordelen en beslissingen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Sociale en culturele vaardigheden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 het vermogen om effectief te kunnen leren, werken en leven met mensen van verschillende etnische, culturele en sociale achtergronden</a:t>
            </a:r>
          </a:p>
        </p:txBody>
      </p:sp>
    </p:spTree>
    <p:extLst>
      <p:ext uri="{BB962C8B-B14F-4D97-AF65-F5344CB8AC3E}">
        <p14:creationId xmlns:p14="http://schemas.microsoft.com/office/powerpoint/2010/main" val="98142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13502652-2C28-45EA-8784-85ECCC201A75}"/>
              </a:ext>
            </a:extLst>
          </p:cNvPr>
          <p:cNvSpPr/>
          <p:nvPr/>
        </p:nvSpPr>
        <p:spPr>
          <a:xfrm>
            <a:off x="1875935" y="612844"/>
            <a:ext cx="99924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 err="1">
                <a:solidFill>
                  <a:srgbClr val="000000"/>
                </a:solidFill>
                <a:latin typeface="Open Sans"/>
              </a:rPr>
              <a:t>Ict</a:t>
            </a:r>
            <a:r>
              <a:rPr lang="nl-NL" sz="2400" b="1" dirty="0">
                <a:solidFill>
                  <a:srgbClr val="000000"/>
                </a:solidFill>
                <a:latin typeface="Open Sans"/>
              </a:rPr>
              <a:t>-basisvaardigheden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 de kennis en vaardigheden die nodig zijn om de werking van computers en netwerken te begrijpen en er ook mee om te kunnen gaan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0000"/>
                </a:solidFill>
                <a:latin typeface="Open Sans"/>
              </a:rPr>
              <a:t>Informatievaardigheden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 een informatiebehoefte kunnen signaleren en analyseren, en op basis hiervan relevante informatie zoeken, selecteren, verwerken en gebruiken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0000"/>
                </a:solidFill>
                <a:latin typeface="Open Sans"/>
              </a:rPr>
              <a:t>Mediawijsheid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 de kennis, vaardigheden en mentaliteit die nodig zijn om bewust, kritisch en actief om te gaan met media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 err="1">
                <a:solidFill>
                  <a:srgbClr val="000000"/>
                </a:solidFill>
                <a:latin typeface="Open Sans"/>
              </a:rPr>
              <a:t>Computational</a:t>
            </a:r>
            <a:r>
              <a:rPr lang="nl-NL" sz="2400" b="1" dirty="0">
                <a:solidFill>
                  <a:srgbClr val="000000"/>
                </a:solidFill>
                <a:latin typeface="Open Sans"/>
              </a:rPr>
              <a:t> thinking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 problemen zo kunnen formuleren dat het mogelijk wordt om een computer of ander digitaal gereedschap te gebruiken om daarmee het probleem op te lossen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0000"/>
                </a:solidFill>
                <a:latin typeface="Open Sans"/>
              </a:rPr>
              <a:t>Zelfregulering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 zelfstandig handelen en daarvoor verantwoordelijkheid nemen in de context van een bepaalde situatie/omgeving, rekening houdend met de eigen capaciteiten</a:t>
            </a:r>
          </a:p>
        </p:txBody>
      </p:sp>
    </p:spTree>
    <p:extLst>
      <p:ext uri="{BB962C8B-B14F-4D97-AF65-F5344CB8AC3E}">
        <p14:creationId xmlns:p14="http://schemas.microsoft.com/office/powerpoint/2010/main" val="213942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194ADA57-3BD3-451D-B9F8-3BBF18CB4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2204" y="1405379"/>
            <a:ext cx="3849327" cy="38493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F8D6D7E2-D485-4739-A774-8A3CD0A4E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451" y="1483838"/>
            <a:ext cx="2133600" cy="214312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76E4C17-7183-46E2-954A-8CDAB82F6F53}"/>
              </a:ext>
            </a:extLst>
          </p:cNvPr>
          <p:cNvSpPr txBox="1"/>
          <p:nvPr/>
        </p:nvSpPr>
        <p:spPr>
          <a:xfrm>
            <a:off x="1517716" y="3751868"/>
            <a:ext cx="3280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Lucida Handwriting" panose="03010101010101010101" pitchFamily="66" charset="0"/>
              </a:rPr>
              <a:t>6 december in eigen klas het befaamde dobbelspel met kleine cadeautjes (3,-) </a:t>
            </a:r>
          </a:p>
        </p:txBody>
      </p:sp>
    </p:spTree>
    <p:extLst>
      <p:ext uri="{BB962C8B-B14F-4D97-AF65-F5344CB8AC3E}">
        <p14:creationId xmlns:p14="http://schemas.microsoft.com/office/powerpoint/2010/main" val="601526395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38D367-4FDE-406D-AD83-8A07BC7D0C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888300-CC1C-40FF-8F3E-9EA93C6250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EF9C48-3265-4BC1-BE3C-BDF177C003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391</Words>
  <Application>Microsoft Office PowerPoint</Application>
  <PresentationFormat>Breedbeeld</PresentationFormat>
  <Paragraphs>41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Lucida Handwriting</vt:lpstr>
      <vt:lpstr>Open Sans</vt:lpstr>
      <vt:lpstr>Helicon 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8</cp:revision>
  <dcterms:created xsi:type="dcterms:W3CDTF">2019-11-11T10:54:05Z</dcterms:created>
  <dcterms:modified xsi:type="dcterms:W3CDTF">2019-12-02T13:26:10Z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